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335" r:id="rId21"/>
    <p:sldId id="334"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4E3C8-EA5C-9BB8-BECF-449A684E6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3A282-EDF9-98D9-D5F2-4F6694BF4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D80BC-82E9-49BB-4DB2-EE7B0DCC7F1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B6D9A0A-07A3-8AE3-B5B8-10A9BB1FC1F1}"/>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66095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A36-6F13-BDDF-4C48-08F050FD5B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6B34F3-7CFD-85A7-F575-A7227ECB6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D706C2-F63D-EE00-D8E7-B854D38C69D7}"/>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64344F5-EBE6-DAF8-1C13-6EA785B3C6C2}"/>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5677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BC1E-50DB-571B-C6F1-6F35E8FCB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CDE39-AC92-5813-E06D-BEFE48E09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0DB6E-AD8B-36F3-4D59-807DAE9AB88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340C305-729D-09B4-F7AD-CFE3F833B715}"/>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979630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OSHcaleb/Applied-Data-Science-Capstone/blob/main/Hands-on%20Lab_%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OSHcaleb/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JOSHcaleb/Applied-Data-Science-Capstone/blob/main/Hands-On%20Lab_%20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SHcaleb/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ithub.com/JOSHcaleb/Applied-Data-Science-Capstone/blob/main/Hands-On%20Lab_%20Data%20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OSHcaleb/Applied-Data-Science-Capstone/blob/main/Hands-on%20Lab%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SHcaleb/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OSHcaleb/Applied-Data-Science-Capstone/blob/main/Hands-on%20Lab_%20Build%20an%20Interactive%20Dashboard%20with%20Ploty%20Dash%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OSHcaleb/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OSHcaleb/Applied-Data-Science-Capstone/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54194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Stanislaus Mangalathas Joshua</a:t>
            </a:r>
          </a:p>
          <a:p>
            <a:r>
              <a:rPr lang="en-US" dirty="0">
                <a:solidFill>
                  <a:schemeClr val="bg2"/>
                </a:solidFill>
                <a:latin typeface="Abadi" panose="020B0604020104020204" pitchFamily="34" charset="0"/>
                <a:ea typeface="SF Pro" pitchFamily="2" charset="0"/>
                <a:cs typeface="SF Pro" pitchFamily="2" charset="0"/>
              </a:rPr>
              <a:t>04.06.2025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33285"/>
          </a:xfrm>
          <a:prstGeom prst="rect">
            <a:avLst/>
          </a:prstGeom>
        </p:spPr>
        <p:txBody>
          <a:bodyPr lIns="91440" tIns="45720" rIns="91440" bIns="45720" anchor="t">
            <a:noAutofit/>
          </a:bodyPr>
          <a:lstStyle/>
          <a:p>
            <a:pPr>
              <a:lnSpc>
                <a:spcPct val="100000"/>
              </a:lnSpc>
              <a:spcBef>
                <a:spcPts val="1400"/>
              </a:spcBef>
            </a:pPr>
            <a:r>
              <a:rPr lang="en-US" sz="2400" dirty="0"/>
              <a:t>Data from SpaceX launches can also be obtained from Wikipedia; </a:t>
            </a:r>
          </a:p>
          <a:p>
            <a:pPr marL="0" indent="0">
              <a:lnSpc>
                <a:spcPct val="100000"/>
              </a:lnSpc>
              <a:spcBef>
                <a:spcPts val="1400"/>
              </a:spcBef>
              <a:buNone/>
            </a:pPr>
            <a:r>
              <a:rPr lang="en-US" sz="2400" dirty="0"/>
              <a:t>• Data are downloaded from Wikipedia according to the flowchart and then persisted.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Source Code - </a:t>
            </a:r>
            <a:r>
              <a:rPr lang="en-US" sz="1800" dirty="0">
                <a:hlinkClick r:id="rId3"/>
              </a:rPr>
              <a:t>Applied-Data-Science-Capstone/Hands-on Lab_ Data Collection with Web </a:t>
            </a:r>
            <a:r>
              <a:rPr lang="en-US" sz="1800" dirty="0" err="1">
                <a:hlinkClick r:id="rId3"/>
              </a:rPr>
              <a:t>Scraping.ipynb</a:t>
            </a:r>
            <a:r>
              <a:rPr lang="en-US" sz="1800" dirty="0">
                <a:hlinkClick r:id="rId3"/>
              </a:rPr>
              <a:t> at main · </a:t>
            </a:r>
            <a:r>
              <a:rPr lang="en-US" sz="1800" dirty="0" err="1">
                <a:hlinkClick r:id="rId3"/>
              </a:rPr>
              <a:t>JOSHcaleb</a:t>
            </a:r>
            <a:r>
              <a:rPr lang="en-US" sz="1800" dirty="0">
                <a:hlinkClick r:id="rId3"/>
              </a:rPr>
              <a:t>/Applied-Data-Science-Capstone</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7BFF83A4-3EEC-6E13-AE4C-D368FECFD0B6}"/>
              </a:ext>
            </a:extLst>
          </p:cNvPr>
          <p:cNvPicPr>
            <a:picLocks noChangeAspect="1"/>
          </p:cNvPicPr>
          <p:nvPr/>
        </p:nvPicPr>
        <p:blipFill>
          <a:blip r:embed="rId4"/>
          <a:stretch>
            <a:fillRect/>
          </a:stretch>
        </p:blipFill>
        <p:spPr>
          <a:xfrm>
            <a:off x="6648297" y="1529589"/>
            <a:ext cx="3780218" cy="463736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657"/>
            <a:ext cx="10651978" cy="4620306"/>
          </a:xfrm>
          <a:prstGeom prst="rect">
            <a:avLst/>
          </a:prstGeom>
        </p:spPr>
        <p:txBody>
          <a:bodyPr/>
          <a:lstStyle/>
          <a:p>
            <a:pPr marL="0" indent="0">
              <a:buNone/>
            </a:pPr>
            <a:r>
              <a:rPr lang="en-US" sz="2000" dirty="0"/>
              <a:t>• Initially some Exploratory Data Analysis (EDA) was per formed on the dataset.</a:t>
            </a:r>
          </a:p>
          <a:p>
            <a:pPr marL="0" indent="0">
              <a:buNone/>
            </a:pPr>
            <a:r>
              <a:rPr lang="en-US" sz="2000" dirty="0"/>
              <a:t>• Then the summaries launches per site, occurrences of each orbit and occurrences of mission outcome per orbit type were calculated. </a:t>
            </a:r>
          </a:p>
          <a:p>
            <a:pPr marL="0" indent="0">
              <a:buNone/>
            </a:pPr>
            <a:r>
              <a:rPr lang="en-US" sz="2000" dirty="0"/>
              <a:t>• Finally, the landing outcome label was created from Outcome column.</a:t>
            </a:r>
          </a:p>
          <a:p>
            <a:pPr marL="0" indent="0">
              <a:buNone/>
            </a:pPr>
            <a:r>
              <a:rPr lang="en-US" sz="2000" dirty="0">
                <a:hlinkClick r:id="rId3"/>
              </a:rPr>
              <a:t>Source code - </a:t>
            </a:r>
            <a:r>
              <a:rPr lang="en-US" sz="2000" dirty="0">
                <a:hlinkClick r:id="rId4"/>
              </a:rPr>
              <a:t>Applied-Data-Science-Capstone/Hands-On Lab_ Data </a:t>
            </a:r>
            <a:r>
              <a:rPr lang="en-US" sz="2000" dirty="0" err="1">
                <a:hlinkClick r:id="rId4"/>
              </a:rPr>
              <a:t>Wrangling.ipynb</a:t>
            </a:r>
            <a:r>
              <a:rPr lang="en-US" sz="2000" dirty="0">
                <a:hlinkClick r:id="rId4"/>
              </a:rPr>
              <a:t> at main · </a:t>
            </a:r>
            <a:r>
              <a:rPr lang="en-US" sz="2000" dirty="0" err="1">
                <a:hlinkClick r:id="rId4"/>
              </a:rPr>
              <a:t>JOSHcaleb</a:t>
            </a:r>
            <a:r>
              <a:rPr lang="en-US" sz="2000" dirty="0">
                <a:hlinkClick r:id="rId4"/>
              </a:rPr>
              <a:t>/Applied-Data-Science-Capstone</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3CD33B3-2BCD-956E-F134-90F51BF905EC}"/>
              </a:ext>
            </a:extLst>
          </p:cNvPr>
          <p:cNvPicPr>
            <a:picLocks noChangeAspect="1"/>
          </p:cNvPicPr>
          <p:nvPr/>
        </p:nvPicPr>
        <p:blipFill>
          <a:blip r:embed="rId5"/>
          <a:stretch>
            <a:fillRect/>
          </a:stretch>
        </p:blipFill>
        <p:spPr>
          <a:xfrm>
            <a:off x="581026" y="3866810"/>
            <a:ext cx="10840963" cy="19719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t>To explore data, scatterplots and </a:t>
            </a:r>
            <a:r>
              <a:rPr lang="en-US" sz="1800" dirty="0" err="1"/>
              <a:t>barplots</a:t>
            </a:r>
            <a:r>
              <a:rPr lang="en-US" sz="1800" dirty="0"/>
              <a:t> were used to visualize the relationship between pair of features: </a:t>
            </a:r>
          </a:p>
          <a:p>
            <a:pPr marL="0" indent="0">
              <a:lnSpc>
                <a:spcPct val="100000"/>
              </a:lnSpc>
              <a:spcBef>
                <a:spcPts val="1400"/>
              </a:spcBef>
              <a:buNone/>
            </a:pPr>
            <a:r>
              <a:rPr lang="en-US" sz="1800" dirty="0"/>
              <a:t>• Payload </a:t>
            </a:r>
            <a:r>
              <a:rPr lang="en-US" sz="1800" dirty="0" err="1"/>
              <a:t>MassXFlight</a:t>
            </a:r>
            <a:r>
              <a:rPr lang="en-US" sz="1800" dirty="0"/>
              <a:t> Number, </a:t>
            </a:r>
            <a:r>
              <a:rPr lang="en-US" sz="1800" dirty="0" err="1"/>
              <a:t>LaunchSite</a:t>
            </a:r>
            <a:r>
              <a:rPr lang="en-US" sz="1800" dirty="0"/>
              <a:t> </a:t>
            </a:r>
            <a:r>
              <a:rPr lang="en-US" sz="1800" dirty="0" err="1"/>
              <a:t>XFlight</a:t>
            </a:r>
            <a:r>
              <a:rPr lang="en-US" sz="1800" dirty="0"/>
              <a:t> Number, </a:t>
            </a:r>
            <a:r>
              <a:rPr lang="en-US" sz="1800" dirty="0" err="1"/>
              <a:t>LaunchSite</a:t>
            </a:r>
            <a:r>
              <a:rPr lang="en-US" sz="1800" dirty="0"/>
              <a:t> </a:t>
            </a:r>
            <a:r>
              <a:rPr lang="en-US" sz="1800" dirty="0" err="1"/>
              <a:t>XPayload</a:t>
            </a:r>
            <a:r>
              <a:rPr lang="en-US" sz="1800" dirty="0"/>
              <a:t> Mass, Orbit and Flight Number, Payload and Orbit</a:t>
            </a:r>
          </a:p>
          <a:p>
            <a:pPr marL="0" indent="0">
              <a:lnSpc>
                <a:spcPct val="100000"/>
              </a:lnSpc>
              <a:spcBef>
                <a:spcPts val="1400"/>
              </a:spcBef>
              <a:buNone/>
            </a:pPr>
            <a:r>
              <a:rPr lang="en-US" sz="1800" dirty="0">
                <a:hlinkClick r:id="rId3"/>
              </a:rPr>
              <a:t>Source code - </a:t>
            </a:r>
            <a:r>
              <a:rPr lang="en-US" sz="1800" dirty="0">
                <a:hlinkClick r:id="rId4"/>
              </a:rPr>
              <a:t>Applied-Data-Science-Capstone/Hands-On Lab_ Data </a:t>
            </a:r>
            <a:r>
              <a:rPr lang="en-US" sz="1800" dirty="0" err="1">
                <a:hlinkClick r:id="rId4"/>
              </a:rPr>
              <a:t>Wrangling.ipynb</a:t>
            </a:r>
            <a:r>
              <a:rPr lang="en-US" sz="1800" dirty="0">
                <a:hlinkClick r:id="rId4"/>
              </a:rPr>
              <a:t> at main · </a:t>
            </a:r>
            <a:r>
              <a:rPr lang="en-US" sz="1800" dirty="0" err="1">
                <a:hlinkClick r:id="rId4"/>
              </a:rPr>
              <a:t>JOSHcaleb</a:t>
            </a:r>
            <a:r>
              <a:rPr lang="en-US" sz="1800" dirty="0">
                <a:hlinkClick r:id="rId4"/>
              </a:rPr>
              <a:t>/Applied-Data-Science-Capstone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53E34EE7-522A-A34E-A940-FC98A7567353}"/>
              </a:ext>
            </a:extLst>
          </p:cNvPr>
          <p:cNvPicPr>
            <a:picLocks noChangeAspect="1"/>
          </p:cNvPicPr>
          <p:nvPr/>
        </p:nvPicPr>
        <p:blipFill>
          <a:blip r:embed="rId5"/>
          <a:stretch>
            <a:fillRect/>
          </a:stretch>
        </p:blipFill>
        <p:spPr>
          <a:xfrm>
            <a:off x="693220" y="4168705"/>
            <a:ext cx="10764752" cy="205768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486"/>
            <a:ext cx="9745589" cy="4775427"/>
          </a:xfrm>
          <a:prstGeom prst="rect">
            <a:avLst/>
          </a:prstGeom>
        </p:spPr>
        <p:txBody>
          <a:bodyPr lIns="91440" tIns="45720" rIns="91440" bIns="45720" anchor="t"/>
          <a:lstStyle/>
          <a:p>
            <a:pPr>
              <a:lnSpc>
                <a:spcPct val="100000"/>
              </a:lnSpc>
              <a:spcBef>
                <a:spcPts val="0"/>
              </a:spcBef>
            </a:pPr>
            <a:r>
              <a:rPr lang="en-US" sz="1800" dirty="0"/>
              <a:t>The following SQL queries were performed: </a:t>
            </a:r>
          </a:p>
          <a:p>
            <a:pPr marL="0" indent="0">
              <a:lnSpc>
                <a:spcPct val="100000"/>
              </a:lnSpc>
              <a:spcBef>
                <a:spcPts val="0"/>
              </a:spcBef>
              <a:buNone/>
            </a:pPr>
            <a:r>
              <a:rPr lang="en-US" sz="1800" dirty="0"/>
              <a:t>• Names of the unique launch sites in the space mission; </a:t>
            </a:r>
          </a:p>
          <a:p>
            <a:pPr marL="0" indent="0">
              <a:lnSpc>
                <a:spcPct val="100000"/>
              </a:lnSpc>
              <a:spcBef>
                <a:spcPts val="0"/>
              </a:spcBef>
              <a:buNone/>
            </a:pPr>
            <a:r>
              <a:rPr lang="en-US" sz="1800" dirty="0"/>
              <a:t>• Top5 launch sites whose name begin with the string 'CCA’; </a:t>
            </a:r>
          </a:p>
          <a:p>
            <a:pPr marL="0" indent="0">
              <a:lnSpc>
                <a:spcPct val="100000"/>
              </a:lnSpc>
              <a:spcBef>
                <a:spcPts val="0"/>
              </a:spcBef>
              <a:buNone/>
            </a:pPr>
            <a:r>
              <a:rPr lang="en-US" sz="1800" dirty="0"/>
              <a:t>• Total payload mass carried by boosters launched by NASA (CRS); </a:t>
            </a:r>
          </a:p>
          <a:p>
            <a:pPr marL="0" indent="0">
              <a:lnSpc>
                <a:spcPct val="100000"/>
              </a:lnSpc>
              <a:spcBef>
                <a:spcPts val="0"/>
              </a:spcBef>
              <a:buNone/>
            </a:pPr>
            <a:r>
              <a:rPr lang="en-US" sz="1800" dirty="0"/>
              <a:t>• Average payload mass carried by booster version F9 v1.1; </a:t>
            </a:r>
          </a:p>
          <a:p>
            <a:pPr marL="0" indent="0">
              <a:lnSpc>
                <a:spcPct val="100000"/>
              </a:lnSpc>
              <a:spcBef>
                <a:spcPts val="0"/>
              </a:spcBef>
              <a:buNone/>
            </a:pPr>
            <a:r>
              <a:rPr lang="en-US" sz="1800" dirty="0"/>
              <a:t>• Date when the first successful landing outcome in ground pad was achieved; </a:t>
            </a:r>
          </a:p>
          <a:p>
            <a:pPr marL="0" indent="0">
              <a:lnSpc>
                <a:spcPct val="100000"/>
              </a:lnSpc>
              <a:spcBef>
                <a:spcPts val="0"/>
              </a:spcBef>
              <a:buNone/>
            </a:pPr>
            <a:r>
              <a:rPr lang="en-US" sz="1800" dirty="0"/>
              <a:t>• Names of the boosters which have success in drone ship and have payload mass between 4000 and 6000 kg; </a:t>
            </a:r>
          </a:p>
          <a:p>
            <a:pPr marL="0" indent="0">
              <a:lnSpc>
                <a:spcPct val="100000"/>
              </a:lnSpc>
              <a:spcBef>
                <a:spcPts val="0"/>
              </a:spcBef>
              <a:buNone/>
            </a:pPr>
            <a:r>
              <a:rPr lang="en-US" sz="1800" dirty="0"/>
              <a:t>• Total number of successful and failure mission outcomes; </a:t>
            </a:r>
          </a:p>
          <a:p>
            <a:pPr marL="0" indent="0">
              <a:lnSpc>
                <a:spcPct val="100000"/>
              </a:lnSpc>
              <a:spcBef>
                <a:spcPts val="0"/>
              </a:spcBef>
              <a:buNone/>
            </a:pPr>
            <a:r>
              <a:rPr lang="en-US" sz="1800" dirty="0"/>
              <a:t>• Names of the booster versions which have carried the maximum payload mass; </a:t>
            </a:r>
          </a:p>
          <a:p>
            <a:pPr marL="0" indent="0">
              <a:lnSpc>
                <a:spcPct val="100000"/>
              </a:lnSpc>
              <a:spcBef>
                <a:spcPts val="0"/>
              </a:spcBef>
              <a:buNone/>
            </a:pPr>
            <a:r>
              <a:rPr lang="en-US" sz="1800" dirty="0"/>
              <a:t>• Failed landing outcomes in drone ship, their booster versions, and launch site names for in year 2015; and </a:t>
            </a:r>
          </a:p>
          <a:p>
            <a:pPr marL="0" indent="0">
              <a:lnSpc>
                <a:spcPct val="100000"/>
              </a:lnSpc>
              <a:spcBef>
                <a:spcPts val="0"/>
              </a:spcBef>
              <a:buNone/>
            </a:pPr>
            <a:r>
              <a:rPr lang="en-US" sz="1800" dirty="0"/>
              <a:t>• Rank of the count of landing outcomes (such as Failure (drone ship) or Success(ground pad)) between the date 2010-06-04 and 2017-03-20.</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Source code - </a:t>
            </a:r>
            <a:r>
              <a:rPr lang="en-US" sz="1800" dirty="0">
                <a:hlinkClick r:id="rId3"/>
              </a:rPr>
              <a:t>Applied-Data-Science-Capstone/Hands-on Lab Complete the EDA with </a:t>
            </a:r>
            <a:r>
              <a:rPr lang="en-US" sz="1800" dirty="0" err="1">
                <a:hlinkClick r:id="rId3"/>
              </a:rPr>
              <a:t>SQL.ipynb</a:t>
            </a:r>
            <a:r>
              <a:rPr lang="en-US" sz="1800" dirty="0">
                <a:hlinkClick r:id="rId3"/>
              </a:rPr>
              <a:t> at main · </a:t>
            </a:r>
            <a:r>
              <a:rPr lang="en-US" sz="1800" dirty="0" err="1">
                <a:hlinkClick r:id="rId3"/>
              </a:rPr>
              <a:t>JOSHcaleb</a:t>
            </a:r>
            <a:r>
              <a:rPr lang="en-US" sz="1800" dirty="0">
                <a:hlinkClick r:id="rId3"/>
              </a:rPr>
              <a:t>/Applied-Data-Science-Capstone</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t>Markers, circles, lines and marker clusters were used with Folium Maps </a:t>
            </a:r>
          </a:p>
          <a:p>
            <a:pPr>
              <a:lnSpc>
                <a:spcPct val="100000"/>
              </a:lnSpc>
              <a:spcBef>
                <a:spcPts val="1400"/>
              </a:spcBef>
            </a:pPr>
            <a:r>
              <a:rPr lang="en-US" sz="2000" dirty="0"/>
              <a:t>Markers indicate points like launch sites; </a:t>
            </a:r>
          </a:p>
          <a:p>
            <a:pPr>
              <a:lnSpc>
                <a:spcPct val="100000"/>
              </a:lnSpc>
              <a:spcBef>
                <a:spcPts val="1400"/>
              </a:spcBef>
            </a:pPr>
            <a:r>
              <a:rPr lang="en-US" sz="2000" dirty="0"/>
              <a:t>Circles indicate highlighted areas around specific coordinates, like NASA Johnson Space Center; </a:t>
            </a:r>
          </a:p>
          <a:p>
            <a:pPr>
              <a:lnSpc>
                <a:spcPct val="100000"/>
              </a:lnSpc>
              <a:spcBef>
                <a:spcPts val="1400"/>
              </a:spcBef>
            </a:pPr>
            <a:r>
              <a:rPr lang="en-US" sz="2000" dirty="0"/>
              <a:t>Marker clusters indicates groups of events in each coordinate, like launches in a launch site; and  </a:t>
            </a:r>
          </a:p>
          <a:p>
            <a:pPr>
              <a:lnSpc>
                <a:spcPct val="100000"/>
              </a:lnSpc>
              <a:spcBef>
                <a:spcPts val="1400"/>
              </a:spcBef>
            </a:pPr>
            <a:r>
              <a:rPr lang="en-US" sz="2000" dirty="0"/>
              <a:t>Lines are used to indicate distances between two coordinates.</a:t>
            </a:r>
          </a:p>
          <a:p>
            <a:pPr>
              <a:lnSpc>
                <a:spcPct val="100000"/>
              </a:lnSpc>
              <a:spcBef>
                <a:spcPts val="1400"/>
              </a:spcBef>
            </a:pPr>
            <a:r>
              <a:rPr lang="en-US" sz="2000" dirty="0">
                <a:solidFill>
                  <a:schemeClr val="accent3">
                    <a:lumMod val="25000"/>
                  </a:schemeClr>
                </a:solidFill>
                <a:latin typeface="Abadi" panose="020B0604020104020204" pitchFamily="34" charset="0"/>
              </a:rPr>
              <a:t>Source code - </a:t>
            </a:r>
            <a:r>
              <a:rPr lang="en-US" sz="2000" dirty="0">
                <a:hlinkClick r:id="rId3"/>
              </a:rPr>
              <a:t>Applied-Data-Science-Capstone/</a:t>
            </a:r>
            <a:r>
              <a:rPr lang="en-US" sz="2000" dirty="0" err="1">
                <a:hlinkClick r:id="rId3"/>
              </a:rPr>
              <a:t>lab_jupyter_launch_site_location.ipynb</a:t>
            </a:r>
            <a:r>
              <a:rPr lang="en-US" sz="2000" dirty="0">
                <a:hlinkClick r:id="rId3"/>
              </a:rPr>
              <a:t> at main · </a:t>
            </a:r>
            <a:r>
              <a:rPr lang="en-US" sz="2000" dirty="0" err="1">
                <a:hlinkClick r:id="rId3"/>
              </a:rPr>
              <a:t>JOSHcaleb</a:t>
            </a:r>
            <a:r>
              <a:rPr lang="en-US" sz="2000" dirty="0">
                <a:hlinkClick r:id="rId3"/>
              </a:rPr>
              <a:t>/Applied-Data-Science-Capstone</a:t>
            </a:r>
            <a:endParaRPr lang="en-US" sz="20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The following graphs and plots were used to visualize data </a:t>
            </a:r>
          </a:p>
          <a:p>
            <a:pPr>
              <a:lnSpc>
                <a:spcPct val="100000"/>
              </a:lnSpc>
              <a:spcBef>
                <a:spcPts val="1400"/>
              </a:spcBef>
            </a:pPr>
            <a:r>
              <a:rPr lang="en-US" sz="2400" dirty="0"/>
              <a:t>Percentage of launches by site </a:t>
            </a:r>
          </a:p>
          <a:p>
            <a:pPr>
              <a:lnSpc>
                <a:spcPct val="100000"/>
              </a:lnSpc>
              <a:spcBef>
                <a:spcPts val="1400"/>
              </a:spcBef>
            </a:pPr>
            <a:r>
              <a:rPr lang="en-US" sz="2400" dirty="0"/>
              <a:t>Payload range </a:t>
            </a:r>
          </a:p>
          <a:p>
            <a:pPr marL="0" indent="0">
              <a:lnSpc>
                <a:spcPct val="100000"/>
              </a:lnSpc>
              <a:spcBef>
                <a:spcPts val="1400"/>
              </a:spcBef>
              <a:buNone/>
            </a:pPr>
            <a:r>
              <a:rPr lang="en-US" sz="2400" dirty="0"/>
              <a:t>• This combination allowed to quickly analyze the relation between payloads and launch sites, helping to identify where is best place to launch according to payloads.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Source code - </a:t>
            </a:r>
            <a:r>
              <a:rPr lang="en-US" sz="2400" dirty="0">
                <a:hlinkClick r:id="rId3"/>
              </a:rPr>
              <a:t>Applied-Data-Science-Capstone/Hands-on Lab_ Build an Interactive Dashboard with </a:t>
            </a:r>
            <a:r>
              <a:rPr lang="en-US" sz="2400" dirty="0" err="1">
                <a:hlinkClick r:id="rId3"/>
              </a:rPr>
              <a:t>Ploty</a:t>
            </a:r>
            <a:r>
              <a:rPr lang="en-US" sz="2400" dirty="0">
                <a:hlinkClick r:id="rId3"/>
              </a:rPr>
              <a:t> Dash (1).</a:t>
            </a:r>
            <a:r>
              <a:rPr lang="en-US" sz="2400" dirty="0" err="1">
                <a:hlinkClick r:id="rId3"/>
              </a:rPr>
              <a:t>ipynb</a:t>
            </a:r>
            <a:r>
              <a:rPr lang="en-US" sz="2400" dirty="0">
                <a:hlinkClick r:id="rId3"/>
              </a:rPr>
              <a:t> at main · </a:t>
            </a:r>
            <a:r>
              <a:rPr lang="en-US" sz="2400" dirty="0" err="1">
                <a:hlinkClick r:id="rId3"/>
              </a:rPr>
              <a:t>JOSHcaleb</a:t>
            </a:r>
            <a:r>
              <a:rPr lang="en-US" sz="2400" dirty="0">
                <a:hlinkClick r:id="rId3"/>
              </a:rPr>
              <a:t>/Applied-Data-Science-Capstone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Four classification models were compared: logistic regression, support vector machine, decision tree and 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Source code - </a:t>
            </a:r>
            <a:r>
              <a:rPr lang="en-US" sz="2400" dirty="0">
                <a:hlinkClick r:id="rId3"/>
              </a:rPr>
              <a:t>Applied-Data-Science-Capstone/</a:t>
            </a:r>
            <a:r>
              <a:rPr lang="en-US" sz="2400" dirty="0" err="1">
                <a:hlinkClick r:id="rId3"/>
              </a:rPr>
              <a:t>SpaceX_Machine</a:t>
            </a:r>
            <a:r>
              <a:rPr lang="en-US" sz="2400" dirty="0">
                <a:hlinkClick r:id="rId3"/>
              </a:rPr>
              <a:t> Learning Prediction_Part_5.ipynb at main · </a:t>
            </a:r>
            <a:r>
              <a:rPr lang="en-US" sz="2400" dirty="0" err="1">
                <a:hlinkClick r:id="rId3"/>
              </a:rPr>
              <a:t>JOSHcaleb</a:t>
            </a:r>
            <a:r>
              <a:rPr lang="en-US" sz="2400" dirty="0">
                <a:hlinkClick r:id="rId3"/>
              </a:rPr>
              <a:t>/Applied-Data-Science-Capstone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6F3FD864-3434-05AC-F931-A7DC1E4705B9}"/>
              </a:ext>
            </a:extLst>
          </p:cNvPr>
          <p:cNvPicPr>
            <a:picLocks noChangeAspect="1"/>
          </p:cNvPicPr>
          <p:nvPr/>
        </p:nvPicPr>
        <p:blipFill>
          <a:blip r:embed="rId4"/>
          <a:stretch>
            <a:fillRect/>
          </a:stretch>
        </p:blipFill>
        <p:spPr>
          <a:xfrm>
            <a:off x="770012" y="4001294"/>
            <a:ext cx="10515599" cy="194247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12EB1F2-EA25-B85B-67B3-7FDF62DBBFB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4784752-8768-BB2C-0DF7-561B5F1ED8D8}"/>
              </a:ext>
            </a:extLst>
          </p:cNvPr>
          <p:cNvSpPr txBox="1">
            <a:spLocks/>
          </p:cNvSpPr>
          <p:nvPr/>
        </p:nvSpPr>
        <p:spPr>
          <a:xfrm>
            <a:off x="841125" y="1807337"/>
            <a:ext cx="10444486" cy="4430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1800" dirty="0"/>
              <a:t>• SpaceX uses 4 different launch sites; </a:t>
            </a:r>
          </a:p>
          <a:p>
            <a:pPr marL="0" indent="0">
              <a:lnSpc>
                <a:spcPct val="100000"/>
              </a:lnSpc>
              <a:spcBef>
                <a:spcPts val="1400"/>
              </a:spcBef>
              <a:buNone/>
            </a:pPr>
            <a:r>
              <a:rPr lang="en-US" sz="1800" dirty="0"/>
              <a:t>• The first launches were done to SpaceX itself and NASA; </a:t>
            </a:r>
          </a:p>
          <a:p>
            <a:pPr marL="0" indent="0">
              <a:lnSpc>
                <a:spcPct val="100000"/>
              </a:lnSpc>
              <a:spcBef>
                <a:spcPts val="1400"/>
              </a:spcBef>
              <a:buNone/>
            </a:pPr>
            <a:r>
              <a:rPr lang="en-US" sz="1800" dirty="0"/>
              <a:t>• The average payload of F9 v1.1 booster is 2,928 kg; </a:t>
            </a:r>
          </a:p>
          <a:p>
            <a:pPr marL="0" indent="0">
              <a:lnSpc>
                <a:spcPct val="100000"/>
              </a:lnSpc>
              <a:spcBef>
                <a:spcPts val="1400"/>
              </a:spcBef>
              <a:buNone/>
            </a:pPr>
            <a:r>
              <a:rPr lang="en-US" sz="1800" dirty="0"/>
              <a:t>• The first success landing outcome happened in 2015 fiver year after the first launch; </a:t>
            </a:r>
          </a:p>
          <a:p>
            <a:pPr marL="0" indent="0">
              <a:lnSpc>
                <a:spcPct val="100000"/>
              </a:lnSpc>
              <a:spcBef>
                <a:spcPts val="1400"/>
              </a:spcBef>
              <a:buNone/>
            </a:pPr>
            <a:r>
              <a:rPr lang="en-US" sz="1800" dirty="0"/>
              <a:t>• Many Falcon 9 booster versions were successful at landing in drone ships having payload above the average;</a:t>
            </a:r>
          </a:p>
          <a:p>
            <a:pPr marL="0" indent="0">
              <a:lnSpc>
                <a:spcPct val="100000"/>
              </a:lnSpc>
              <a:spcBef>
                <a:spcPts val="1400"/>
              </a:spcBef>
              <a:buNone/>
            </a:pPr>
            <a:r>
              <a:rPr lang="en-US" sz="1800" dirty="0"/>
              <a:t>• Almost 100% of mission outcomes were successful; </a:t>
            </a:r>
          </a:p>
          <a:p>
            <a:pPr marL="0" indent="0">
              <a:lnSpc>
                <a:spcPct val="100000"/>
              </a:lnSpc>
              <a:spcBef>
                <a:spcPts val="1400"/>
              </a:spcBef>
              <a:buNone/>
            </a:pPr>
            <a:r>
              <a:rPr lang="en-US" sz="1800" dirty="0"/>
              <a:t>• Two booster versions failed at landing in drone ships in 2015: F9 v1.1 B1012 and F9 v1.1 B1015; </a:t>
            </a:r>
          </a:p>
          <a:p>
            <a:pPr marL="0" indent="0">
              <a:lnSpc>
                <a:spcPct val="100000"/>
              </a:lnSpc>
              <a:spcBef>
                <a:spcPts val="1400"/>
              </a:spcBef>
              <a:buNone/>
            </a:pPr>
            <a:r>
              <a:rPr lang="en-US" sz="1800" dirty="0"/>
              <a:t>• The number of landing outcomes became as better as years passed.</a:t>
            </a:r>
          </a:p>
          <a:p>
            <a:pPr marL="457200" lvl="1" indent="0">
              <a:buNone/>
            </a:pPr>
            <a:endParaRPr lang="en-US" sz="1800" dirty="0"/>
          </a:p>
        </p:txBody>
      </p:sp>
      <p:sp>
        <p:nvSpPr>
          <p:cNvPr id="4" name="Slide Number Placeholder 3">
            <a:extLst>
              <a:ext uri="{FF2B5EF4-FFF2-40B4-BE49-F238E27FC236}">
                <a16:creationId xmlns:a16="http://schemas.microsoft.com/office/drawing/2014/main" id="{8F53BAFF-8CB4-5216-5AB3-4504A48C2832}"/>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06CED60E-5BF4-36FB-2D2A-32F91B6CC8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766667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D469651-4595-5B0F-2A99-380B2CBDFF5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A7E9FF5-DFFB-515C-72B2-A5CF35391A9F}"/>
              </a:ext>
            </a:extLst>
          </p:cNvPr>
          <p:cNvSpPr txBox="1">
            <a:spLocks/>
          </p:cNvSpPr>
          <p:nvPr/>
        </p:nvSpPr>
        <p:spPr>
          <a:xfrm>
            <a:off x="841125" y="1807337"/>
            <a:ext cx="10349389" cy="4397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t>Using interactive analytics was possible to identify that launch sites use to be in safety places, near sea, for example and have a good logistic infrastructure around. </a:t>
            </a:r>
          </a:p>
          <a:p>
            <a:pPr marL="0" indent="0">
              <a:lnSpc>
                <a:spcPct val="100000"/>
              </a:lnSpc>
              <a:spcBef>
                <a:spcPts val="1400"/>
              </a:spcBef>
              <a:buNone/>
            </a:pPr>
            <a:r>
              <a:rPr lang="en-US" sz="1800" dirty="0"/>
              <a:t>• Most launches happens at east cost launch sites.</a:t>
            </a:r>
          </a:p>
          <a:p>
            <a:pPr marL="0" indent="0">
              <a:lnSpc>
                <a:spcPct val="100000"/>
              </a:lnSpc>
              <a:spcBef>
                <a:spcPts val="1400"/>
              </a:spcBef>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C1347B6E-96B8-1067-9D7E-E2980EE9F09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7945247C-9F63-18DC-30B7-2498BCE4DEB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74B9673-79AF-6A7B-A4C4-4958A89747F9}"/>
              </a:ext>
            </a:extLst>
          </p:cNvPr>
          <p:cNvPicPr>
            <a:picLocks noChangeAspect="1"/>
          </p:cNvPicPr>
          <p:nvPr/>
        </p:nvPicPr>
        <p:blipFill>
          <a:blip r:embed="rId4"/>
          <a:stretch>
            <a:fillRect/>
          </a:stretch>
        </p:blipFill>
        <p:spPr>
          <a:xfrm>
            <a:off x="2618772" y="3009802"/>
            <a:ext cx="6096000" cy="3015771"/>
          </a:xfrm>
          <a:prstGeom prst="rect">
            <a:avLst/>
          </a:prstGeom>
        </p:spPr>
      </p:pic>
    </p:spTree>
    <p:extLst>
      <p:ext uri="{BB962C8B-B14F-4D97-AF65-F5344CB8AC3E}">
        <p14:creationId xmlns:p14="http://schemas.microsoft.com/office/powerpoint/2010/main" val="4227797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84075"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t>Predictive Analysis showed that Decision Tree Classifier is the best model to predict successful landings, having accuracy over 87% and accuracy for test data over 94%.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E61B568-9810-190E-5E93-29713716094B}"/>
              </a:ext>
            </a:extLst>
          </p:cNvPr>
          <p:cNvPicPr>
            <a:picLocks noChangeAspect="1"/>
          </p:cNvPicPr>
          <p:nvPr/>
        </p:nvPicPr>
        <p:blipFill>
          <a:blip r:embed="rId4"/>
          <a:stretch>
            <a:fillRect/>
          </a:stretch>
        </p:blipFill>
        <p:spPr>
          <a:xfrm>
            <a:off x="3671549" y="2881280"/>
            <a:ext cx="4848902" cy="341042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11086"/>
            <a:ext cx="10420638" cy="4257902"/>
          </a:xfrm>
          <a:prstGeom prst="rect">
            <a:avLst/>
          </a:prstGeom>
        </p:spPr>
        <p:txBody>
          <a:bodyPr>
            <a:normAutofit/>
          </a:bodyPr>
          <a:lstStyle/>
          <a:p>
            <a:pPr>
              <a:lnSpc>
                <a:spcPct val="100000"/>
              </a:lnSpc>
              <a:spcBef>
                <a:spcPts val="1400"/>
              </a:spcBef>
            </a:pPr>
            <a:r>
              <a:rPr lang="en-US" sz="2400" dirty="0"/>
              <a:t>According to the plot above, it’s possible to verify that the best launch site nowadays is CCAF5 SLC40, where most of recent launches were successful; </a:t>
            </a:r>
          </a:p>
          <a:p>
            <a:pPr marL="0" indent="0">
              <a:lnSpc>
                <a:spcPct val="100000"/>
              </a:lnSpc>
              <a:spcBef>
                <a:spcPts val="1400"/>
              </a:spcBef>
              <a:buNone/>
            </a:pPr>
            <a:r>
              <a:rPr lang="en-US" sz="2400" dirty="0"/>
              <a:t>• In second place VAFB SLC4E and third place KSCLC 39A;</a:t>
            </a:r>
          </a:p>
          <a:p>
            <a:pPr marL="0" indent="0">
              <a:lnSpc>
                <a:spcPct val="100000"/>
              </a:lnSpc>
              <a:spcBef>
                <a:spcPts val="1400"/>
              </a:spcBef>
              <a:buNone/>
            </a:pPr>
            <a:r>
              <a:rPr lang="en-US" sz="2400" dirty="0"/>
              <a:t>• It’s also possible to see that the general success rate improved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FC5F80E-820E-2E73-DE32-7DF8DDDEF2B4}"/>
              </a:ext>
            </a:extLst>
          </p:cNvPr>
          <p:cNvPicPr>
            <a:picLocks noChangeAspect="1"/>
          </p:cNvPicPr>
          <p:nvPr/>
        </p:nvPicPr>
        <p:blipFill>
          <a:blip r:embed="rId3"/>
          <a:stretch>
            <a:fillRect/>
          </a:stretch>
        </p:blipFill>
        <p:spPr>
          <a:xfrm>
            <a:off x="694571" y="3740037"/>
            <a:ext cx="10802858" cy="21434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7800"/>
            <a:ext cx="10515600" cy="4433545"/>
          </a:xfrm>
          <a:prstGeom prst="rect">
            <a:avLst/>
          </a:prstGeom>
        </p:spPr>
        <p:txBody>
          <a:bodyPr>
            <a:normAutofit/>
          </a:bodyPr>
          <a:lstStyle/>
          <a:p>
            <a:pPr>
              <a:lnSpc>
                <a:spcPct val="100000"/>
              </a:lnSpc>
              <a:spcBef>
                <a:spcPts val="1400"/>
              </a:spcBef>
            </a:pPr>
            <a:r>
              <a:rPr lang="en-US" sz="2400" dirty="0"/>
              <a:t>Payloads over 9,000kg (about the weight of a school bus) have excellent success rate; </a:t>
            </a:r>
          </a:p>
          <a:p>
            <a:pPr marL="0" indent="0">
              <a:lnSpc>
                <a:spcPct val="100000"/>
              </a:lnSpc>
              <a:spcBef>
                <a:spcPts val="1400"/>
              </a:spcBef>
              <a:buNone/>
            </a:pPr>
            <a:r>
              <a:rPr lang="en-US" sz="2400" dirty="0"/>
              <a:t>• Payloads over 12,000kg seems to be possible only on CCAFSSLC40 and KSC LC 39A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3B01FB4-F026-6F4B-02E3-EC0D3284BF25}"/>
              </a:ext>
            </a:extLst>
          </p:cNvPr>
          <p:cNvPicPr>
            <a:picLocks noChangeAspect="1"/>
          </p:cNvPicPr>
          <p:nvPr/>
        </p:nvPicPr>
        <p:blipFill>
          <a:blip r:embed="rId3"/>
          <a:stretch>
            <a:fillRect/>
          </a:stretch>
        </p:blipFill>
        <p:spPr>
          <a:xfrm>
            <a:off x="695342" y="3429000"/>
            <a:ext cx="10726647" cy="21815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78429"/>
            <a:ext cx="10515600" cy="4315273"/>
          </a:xfrm>
          <a:prstGeom prst="rect">
            <a:avLst/>
          </a:prstGeom>
        </p:spPr>
        <p:txBody>
          <a:bodyPr>
            <a:normAutofit/>
          </a:bodyPr>
          <a:lstStyle/>
          <a:p>
            <a:pPr>
              <a:lnSpc>
                <a:spcPct val="100000"/>
              </a:lnSpc>
              <a:spcBef>
                <a:spcPts val="0"/>
              </a:spcBef>
            </a:pPr>
            <a:r>
              <a:rPr lang="en-US" sz="2400" dirty="0"/>
              <a:t>The biggest success rates happens to orbits: </a:t>
            </a:r>
          </a:p>
          <a:p>
            <a:pPr>
              <a:lnSpc>
                <a:spcPct val="100000"/>
              </a:lnSpc>
              <a:spcBef>
                <a:spcPts val="0"/>
              </a:spcBef>
            </a:pPr>
            <a:r>
              <a:rPr lang="en-US" sz="2400" dirty="0"/>
              <a:t>ES-L1; </a:t>
            </a:r>
          </a:p>
          <a:p>
            <a:pPr>
              <a:lnSpc>
                <a:spcPct val="100000"/>
              </a:lnSpc>
              <a:spcBef>
                <a:spcPts val="0"/>
              </a:spcBef>
            </a:pPr>
            <a:r>
              <a:rPr lang="en-US" sz="2400" dirty="0"/>
              <a:t>GEO; </a:t>
            </a:r>
          </a:p>
          <a:p>
            <a:pPr>
              <a:lnSpc>
                <a:spcPct val="100000"/>
              </a:lnSpc>
              <a:spcBef>
                <a:spcPts val="0"/>
              </a:spcBef>
            </a:pPr>
            <a:r>
              <a:rPr lang="en-US" sz="2400" dirty="0"/>
              <a:t>HEO; and </a:t>
            </a:r>
          </a:p>
          <a:p>
            <a:pPr>
              <a:lnSpc>
                <a:spcPct val="100000"/>
              </a:lnSpc>
              <a:spcBef>
                <a:spcPts val="0"/>
              </a:spcBef>
            </a:pPr>
            <a:r>
              <a:rPr lang="en-US" sz="2400" dirty="0"/>
              <a:t>SSO. </a:t>
            </a:r>
          </a:p>
          <a:p>
            <a:pPr>
              <a:lnSpc>
                <a:spcPct val="100000"/>
              </a:lnSpc>
              <a:spcBef>
                <a:spcPts val="0"/>
              </a:spcBef>
            </a:pPr>
            <a:endParaRPr lang="en-US" sz="2400" dirty="0"/>
          </a:p>
          <a:p>
            <a:pPr>
              <a:lnSpc>
                <a:spcPct val="100000"/>
              </a:lnSpc>
              <a:spcBef>
                <a:spcPts val="0"/>
              </a:spcBef>
            </a:pPr>
            <a:r>
              <a:rPr lang="en-US" sz="2400" dirty="0"/>
              <a:t>Followed by: </a:t>
            </a:r>
          </a:p>
          <a:p>
            <a:pPr>
              <a:lnSpc>
                <a:spcPct val="100000"/>
              </a:lnSpc>
              <a:spcBef>
                <a:spcPts val="0"/>
              </a:spcBef>
            </a:pPr>
            <a:r>
              <a:rPr lang="en-US" sz="2400" dirty="0"/>
              <a:t>VLEO(above80%); and </a:t>
            </a:r>
          </a:p>
          <a:p>
            <a:pPr>
              <a:lnSpc>
                <a:spcPct val="100000"/>
              </a:lnSpc>
              <a:spcBef>
                <a:spcPts val="0"/>
              </a:spcBef>
            </a:pPr>
            <a:r>
              <a:rPr lang="en-US" sz="2400" dirty="0"/>
              <a:t>LFO(above70%).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7654B4D-823A-B149-3962-4AB2F5C31600}"/>
              </a:ext>
            </a:extLst>
          </p:cNvPr>
          <p:cNvPicPr>
            <a:picLocks noChangeAspect="1"/>
          </p:cNvPicPr>
          <p:nvPr/>
        </p:nvPicPr>
        <p:blipFill>
          <a:blip r:embed="rId3"/>
          <a:stretch>
            <a:fillRect/>
          </a:stretch>
        </p:blipFill>
        <p:spPr>
          <a:xfrm>
            <a:off x="4002458" y="2424434"/>
            <a:ext cx="7134352" cy="33558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56657"/>
            <a:ext cx="10687961" cy="4324687"/>
          </a:xfrm>
          <a:prstGeom prst="rect">
            <a:avLst/>
          </a:prstGeom>
        </p:spPr>
        <p:txBody>
          <a:bodyPr>
            <a:normAutofit/>
          </a:bodyPr>
          <a:lstStyle/>
          <a:p>
            <a:pPr>
              <a:lnSpc>
                <a:spcPct val="100000"/>
              </a:lnSpc>
              <a:spcBef>
                <a:spcPts val="1400"/>
              </a:spcBef>
            </a:pPr>
            <a:r>
              <a:rPr lang="en-US" sz="2400" dirty="0"/>
              <a:t>Apparently, success rate improved over time to all orbits; </a:t>
            </a:r>
          </a:p>
          <a:p>
            <a:pPr marL="0" indent="0">
              <a:lnSpc>
                <a:spcPct val="100000"/>
              </a:lnSpc>
              <a:spcBef>
                <a:spcPts val="1400"/>
              </a:spcBef>
              <a:buNone/>
            </a:pPr>
            <a:r>
              <a:rPr lang="en-US" sz="2400" dirty="0"/>
              <a:t>• </a:t>
            </a:r>
            <a:r>
              <a:rPr lang="en-US" sz="2400" dirty="0" err="1"/>
              <a:t>VLEOorbit</a:t>
            </a:r>
            <a:r>
              <a:rPr lang="en-US" sz="2400" dirty="0"/>
              <a:t> </a:t>
            </a:r>
            <a:r>
              <a:rPr lang="en-US" sz="2400" dirty="0" err="1"/>
              <a:t>seemsanew</a:t>
            </a:r>
            <a:r>
              <a:rPr lang="en-US" sz="2400" dirty="0"/>
              <a:t> business opportunity, due to recent increase of its frequency.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6C767A3-A35C-1923-FE02-2449C0AC0D23}"/>
              </a:ext>
            </a:extLst>
          </p:cNvPr>
          <p:cNvPicPr>
            <a:picLocks noChangeAspect="1"/>
          </p:cNvPicPr>
          <p:nvPr/>
        </p:nvPicPr>
        <p:blipFill>
          <a:blip r:embed="rId3"/>
          <a:stretch>
            <a:fillRect/>
          </a:stretch>
        </p:blipFill>
        <p:spPr>
          <a:xfrm>
            <a:off x="675518" y="3072182"/>
            <a:ext cx="10840963" cy="22291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45771"/>
            <a:ext cx="10687961" cy="4323217"/>
          </a:xfrm>
          <a:prstGeom prst="rect">
            <a:avLst/>
          </a:prstGeom>
        </p:spPr>
        <p:txBody>
          <a:bodyPr>
            <a:normAutofit/>
          </a:bodyPr>
          <a:lstStyle/>
          <a:p>
            <a:pPr>
              <a:lnSpc>
                <a:spcPct val="100000"/>
              </a:lnSpc>
              <a:spcBef>
                <a:spcPts val="1400"/>
              </a:spcBef>
            </a:pPr>
            <a:r>
              <a:rPr lang="en-US" sz="2400" dirty="0"/>
              <a:t>Apparently, there is no relation between payload and success rate to orbit GTO; </a:t>
            </a:r>
          </a:p>
          <a:p>
            <a:pPr marL="0" indent="0">
              <a:lnSpc>
                <a:spcPct val="100000"/>
              </a:lnSpc>
              <a:spcBef>
                <a:spcPts val="1400"/>
              </a:spcBef>
              <a:buNone/>
            </a:pPr>
            <a:r>
              <a:rPr lang="en-US" sz="2400" dirty="0"/>
              <a:t>• ISS orbit has the widest range of payload and a good rate of success; </a:t>
            </a:r>
          </a:p>
          <a:p>
            <a:pPr marL="0" indent="0">
              <a:lnSpc>
                <a:spcPct val="100000"/>
              </a:lnSpc>
              <a:spcBef>
                <a:spcPts val="1400"/>
              </a:spcBef>
              <a:buNone/>
            </a:pPr>
            <a:r>
              <a:rPr lang="en-US" sz="2400" dirty="0"/>
              <a:t>• There are few launches to the orbits SO and GEO.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0E18007-D132-C9F6-4F70-69766A6C8B70}"/>
              </a:ext>
            </a:extLst>
          </p:cNvPr>
          <p:cNvPicPr>
            <a:picLocks noChangeAspect="1"/>
          </p:cNvPicPr>
          <p:nvPr/>
        </p:nvPicPr>
        <p:blipFill>
          <a:blip r:embed="rId3"/>
          <a:stretch>
            <a:fillRect/>
          </a:stretch>
        </p:blipFill>
        <p:spPr>
          <a:xfrm>
            <a:off x="718387" y="3271677"/>
            <a:ext cx="10755226" cy="22958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9314"/>
            <a:ext cx="10515600" cy="4292031"/>
          </a:xfrm>
          <a:prstGeom prst="rect">
            <a:avLst/>
          </a:prstGeom>
        </p:spPr>
        <p:txBody>
          <a:bodyPr>
            <a:normAutofit/>
          </a:bodyPr>
          <a:lstStyle/>
          <a:p>
            <a:pPr>
              <a:lnSpc>
                <a:spcPct val="100000"/>
              </a:lnSpc>
              <a:spcBef>
                <a:spcPts val="1400"/>
              </a:spcBef>
            </a:pPr>
            <a:r>
              <a:rPr lang="en-US" sz="2400" dirty="0"/>
              <a:t>Success rate started increasing in 2013 and kept until 2020; </a:t>
            </a:r>
          </a:p>
          <a:p>
            <a:pPr marL="0" indent="0">
              <a:lnSpc>
                <a:spcPct val="100000"/>
              </a:lnSpc>
              <a:spcBef>
                <a:spcPts val="1400"/>
              </a:spcBef>
              <a:buNone/>
            </a:pPr>
            <a:r>
              <a:rPr lang="en-US" sz="2400" dirty="0"/>
              <a:t>• It seems that the first three years were a period of adjusts and improvement of technology.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F26F7EE-45DA-2DC4-FD3D-EA73A7D1DEE2}"/>
              </a:ext>
            </a:extLst>
          </p:cNvPr>
          <p:cNvPicPr>
            <a:picLocks noChangeAspect="1"/>
          </p:cNvPicPr>
          <p:nvPr/>
        </p:nvPicPr>
        <p:blipFill>
          <a:blip r:embed="rId3"/>
          <a:stretch>
            <a:fillRect/>
          </a:stretch>
        </p:blipFill>
        <p:spPr>
          <a:xfrm>
            <a:off x="2904491" y="2633039"/>
            <a:ext cx="5488394" cy="36863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According to data, there are four launch sites:</a:t>
            </a:r>
          </a:p>
          <a:p>
            <a:pPr>
              <a:lnSpc>
                <a:spcPct val="100000"/>
              </a:lnSpc>
              <a:spcBef>
                <a:spcPts val="1400"/>
              </a:spcBef>
            </a:pPr>
            <a:r>
              <a:rPr lang="en-US" sz="2400" dirty="0"/>
              <a:t>They are obtained by selecting unique occurrences of “</a:t>
            </a:r>
            <a:r>
              <a:rPr lang="en-US" sz="2400" dirty="0" err="1"/>
              <a:t>launch_site</a:t>
            </a:r>
            <a:r>
              <a:rPr lang="en-US" sz="2400" dirty="0"/>
              <a:t>” values from the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ectangle 1">
            <a:extLst>
              <a:ext uri="{FF2B5EF4-FFF2-40B4-BE49-F238E27FC236}">
                <a16:creationId xmlns:a16="http://schemas.microsoft.com/office/drawing/2014/main" id="{E83BF582-E465-7A15-0988-3BA7F804FCF6}"/>
              </a:ext>
            </a:extLst>
          </p:cNvPr>
          <p:cNvSpPr>
            <a:spLocks noChangeArrowheads="1"/>
          </p:cNvSpPr>
          <p:nvPr/>
        </p:nvSpPr>
        <p:spPr bwMode="auto">
          <a:xfrm>
            <a:off x="1099457" y="3248616"/>
            <a:ext cx="54319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8250DF"/>
                </a:solidFill>
                <a:effectLst/>
                <a:latin typeface="Arial" panose="020B0604020202020204" pitchFamily="34" charset="0"/>
              </a:rPr>
              <a:t>%</a:t>
            </a:r>
            <a:r>
              <a:rPr kumimoji="0" lang="en-US" altLang="en-US" sz="1600" b="1" i="0" u="none" strike="noStrike" cap="none" normalizeH="0" baseline="0" dirty="0" err="1">
                <a:ln>
                  <a:noFill/>
                </a:ln>
                <a:solidFill>
                  <a:srgbClr val="1A7F37"/>
                </a:solidFill>
                <a:effectLst/>
                <a:latin typeface="Arial Unicode MS" panose="020B0604020202020204" pitchFamily="34" charset="-128"/>
              </a:rPr>
              <a:t>sql</a:t>
            </a:r>
            <a:r>
              <a:rPr kumimoji="0" lang="en-US" altLang="en-US" sz="1600" b="0" i="0" u="none" strike="noStrike" cap="none" normalizeH="0" baseline="0" dirty="0">
                <a:ln>
                  <a:noFill/>
                </a:ln>
                <a:solidFill>
                  <a:srgbClr val="212121"/>
                </a:solidFill>
                <a:effectLst/>
                <a:latin typeface="Arial Unicode MS" panose="020B0604020202020204" pitchFamily="34" charset="-128"/>
              </a:rPr>
              <a:t> select distinct </a:t>
            </a:r>
            <a:r>
              <a:rPr kumimoji="0" lang="en-US" altLang="en-US" sz="1600" b="0" i="0" u="none" strike="noStrike" cap="none" normalizeH="0" baseline="0" dirty="0" err="1">
                <a:ln>
                  <a:noFill/>
                </a:ln>
                <a:solidFill>
                  <a:srgbClr val="212121"/>
                </a:solidFill>
                <a:effectLst/>
                <a:latin typeface="Arial Unicode MS" panose="020B0604020202020204" pitchFamily="34" charset="-128"/>
              </a:rPr>
              <a:t>Launch_Site</a:t>
            </a:r>
            <a:r>
              <a:rPr kumimoji="0" lang="en-US" altLang="en-US" sz="1600" b="0" i="0" u="none" strike="noStrike" cap="none" normalizeH="0" baseline="0" dirty="0">
                <a:ln>
                  <a:noFill/>
                </a:ln>
                <a:solidFill>
                  <a:srgbClr val="212121"/>
                </a:solidFill>
                <a:effectLst/>
                <a:latin typeface="Arial Unicode MS" panose="020B0604020202020204" pitchFamily="34" charset="-128"/>
              </a:rPr>
              <a:t> from SPACEXTABLE</a:t>
            </a:r>
            <a:r>
              <a:rPr kumimoji="0" lang="en-US" altLang="en-US" sz="900" b="0" i="0" u="none" strike="noStrike" cap="none" normalizeH="0" baseline="0" dirty="0">
                <a:ln>
                  <a:noFill/>
                </a:ln>
                <a:solidFill>
                  <a:srgbClr val="212121"/>
                </a:solidFill>
                <a:effectLst/>
                <a:latin typeface="Arial Unicode MS" panose="020B0604020202020204" pitchFamily="34" charset="-128"/>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C67F52C-308C-75EB-18AE-5E7AECF7585A}"/>
              </a:ext>
            </a:extLst>
          </p:cNvPr>
          <p:cNvPicPr>
            <a:picLocks noChangeAspect="1"/>
          </p:cNvPicPr>
          <p:nvPr/>
        </p:nvPicPr>
        <p:blipFill>
          <a:blip r:embed="rId3"/>
          <a:stretch>
            <a:fillRect/>
          </a:stretch>
        </p:blipFill>
        <p:spPr>
          <a:xfrm>
            <a:off x="1783801" y="3818029"/>
            <a:ext cx="1352739" cy="194337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Here we can see five samples of Cape Canaveral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520EAD5-7510-8001-4607-24DB930E6C5C}"/>
              </a:ext>
            </a:extLst>
          </p:cNvPr>
          <p:cNvPicPr>
            <a:picLocks noChangeAspect="1"/>
          </p:cNvPicPr>
          <p:nvPr/>
        </p:nvPicPr>
        <p:blipFill>
          <a:blip r:embed="rId3"/>
          <a:stretch>
            <a:fillRect/>
          </a:stretch>
        </p:blipFill>
        <p:spPr>
          <a:xfrm>
            <a:off x="1952203" y="2390418"/>
            <a:ext cx="7381201" cy="34987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Total payload calculated above, by summing all payloads whose codes contain ‘CRS’, which corresponds to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4C0A5E4-596C-0C43-4EF2-65EF1D8293F1}"/>
              </a:ext>
            </a:extLst>
          </p:cNvPr>
          <p:cNvPicPr>
            <a:picLocks noChangeAspect="1"/>
          </p:cNvPicPr>
          <p:nvPr/>
        </p:nvPicPr>
        <p:blipFill>
          <a:blip r:embed="rId3"/>
          <a:stretch>
            <a:fillRect/>
          </a:stretch>
        </p:blipFill>
        <p:spPr>
          <a:xfrm>
            <a:off x="1406847" y="2283165"/>
            <a:ext cx="3491724" cy="15320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0200"/>
            <a:ext cx="10326708" cy="39515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tx1"/>
                </a:solidFill>
              </a:rPr>
              <a:t>• The following methodologies were used to analyze data: Data Collection using web scraping and SpaceX API;  Exploratory Data Analysis (EDA), including data wrangling, data visualization and interactive visual analytics;  Machine Learning Prediction. </a:t>
            </a:r>
          </a:p>
          <a:p>
            <a:pPr marL="0" indent="0">
              <a:lnSpc>
                <a:spcPct val="100000"/>
              </a:lnSpc>
              <a:spcBef>
                <a:spcPts val="1400"/>
              </a:spcBef>
              <a:buNone/>
            </a:pPr>
            <a:r>
              <a:rPr lang="en-US" sz="2400" dirty="0">
                <a:solidFill>
                  <a:schemeClr val="tx1"/>
                </a:solidFill>
              </a:rPr>
              <a:t>• Summary of all results It was possible to collected valuable data from public sources; EDA allowed to identify which features are the best to predict success of launchings; Machine Learning Prediction showed the best model to predict which characteristics are important to drive this opportunity by the best way, using all collected data.</a:t>
            </a: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Filtering data by the booster version above and calculating the average payload mass we obtained the value of 2,534.6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8299D7E-7186-FECD-FEAA-69B074BC7CE7}"/>
              </a:ext>
            </a:extLst>
          </p:cNvPr>
          <p:cNvPicPr>
            <a:picLocks noChangeAspect="1"/>
          </p:cNvPicPr>
          <p:nvPr/>
        </p:nvPicPr>
        <p:blipFill>
          <a:blip r:embed="rId3"/>
          <a:stretch>
            <a:fillRect/>
          </a:stretch>
        </p:blipFill>
        <p:spPr>
          <a:xfrm>
            <a:off x="1387806" y="2491737"/>
            <a:ext cx="3105083" cy="119815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400" dirty="0"/>
              <a:t>By filtering data by successful landing outcome on ground pad and getting the minimum value for date it’s possible to identify the first occurrence, that happened on 04/06/2010.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D03DC7B-0016-46A2-8833-4BDE53C496C3}"/>
              </a:ext>
            </a:extLst>
          </p:cNvPr>
          <p:cNvPicPr>
            <a:picLocks noChangeAspect="1"/>
          </p:cNvPicPr>
          <p:nvPr/>
        </p:nvPicPr>
        <p:blipFill>
          <a:blip r:embed="rId3"/>
          <a:stretch>
            <a:fillRect/>
          </a:stretch>
        </p:blipFill>
        <p:spPr>
          <a:xfrm>
            <a:off x="3100309" y="2346509"/>
            <a:ext cx="3082777" cy="17126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Selecting distinct booster versions according to the filters above, these 4 are the result.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D38EE87-0A92-1E78-DE58-BCBB785BAF3A}"/>
              </a:ext>
            </a:extLst>
          </p:cNvPr>
          <p:cNvPicPr>
            <a:picLocks noChangeAspect="1"/>
          </p:cNvPicPr>
          <p:nvPr/>
        </p:nvPicPr>
        <p:blipFill>
          <a:blip r:embed="rId3"/>
          <a:stretch>
            <a:fillRect/>
          </a:stretch>
        </p:blipFill>
        <p:spPr>
          <a:xfrm>
            <a:off x="3545232" y="2661161"/>
            <a:ext cx="1552792" cy="1790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Grouping mission outcomes and counting records for each group led us to the summary above.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E5C3951-DFA3-08F7-5704-B34066E762CC}"/>
              </a:ext>
            </a:extLst>
          </p:cNvPr>
          <p:cNvPicPr>
            <a:picLocks noChangeAspect="1"/>
          </p:cNvPicPr>
          <p:nvPr/>
        </p:nvPicPr>
        <p:blipFill>
          <a:blip r:embed="rId3"/>
          <a:stretch>
            <a:fillRect/>
          </a:stretch>
        </p:blipFill>
        <p:spPr>
          <a:xfrm>
            <a:off x="3694807" y="2504946"/>
            <a:ext cx="3794564" cy="23076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These are the boosters which have carried the maximum payload mass registered in the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a:extLst>
              <a:ext uri="{FF2B5EF4-FFF2-40B4-BE49-F238E27FC236}">
                <a16:creationId xmlns:a16="http://schemas.microsoft.com/office/drawing/2014/main" id="{70D2F64D-4E20-B716-4705-410760CBD657}"/>
              </a:ext>
            </a:extLst>
          </p:cNvPr>
          <p:cNvPicPr>
            <a:picLocks noChangeAspect="1"/>
          </p:cNvPicPr>
          <p:nvPr/>
        </p:nvPicPr>
        <p:blipFill>
          <a:blip r:embed="rId3"/>
          <a:stretch>
            <a:fillRect/>
          </a:stretch>
        </p:blipFill>
        <p:spPr>
          <a:xfrm>
            <a:off x="3245398" y="2342029"/>
            <a:ext cx="1514686" cy="2429214"/>
          </a:xfrm>
          <a:prstGeom prst="rect">
            <a:avLst/>
          </a:prstGeom>
        </p:spPr>
      </p:pic>
      <p:pic>
        <p:nvPicPr>
          <p:cNvPr id="12" name="Picture 11">
            <a:extLst>
              <a:ext uri="{FF2B5EF4-FFF2-40B4-BE49-F238E27FC236}">
                <a16:creationId xmlns:a16="http://schemas.microsoft.com/office/drawing/2014/main" id="{249149F1-357B-54BC-FD03-CEB83365CB88}"/>
              </a:ext>
            </a:extLst>
          </p:cNvPr>
          <p:cNvPicPr>
            <a:picLocks noChangeAspect="1"/>
          </p:cNvPicPr>
          <p:nvPr/>
        </p:nvPicPr>
        <p:blipFill>
          <a:blip r:embed="rId4"/>
          <a:stretch>
            <a:fillRect/>
          </a:stretch>
        </p:blipFill>
        <p:spPr>
          <a:xfrm>
            <a:off x="5642804" y="2532556"/>
            <a:ext cx="1457528" cy="22386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400" dirty="0"/>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E17EDDF-CB42-6A0E-A3AB-D88B88FB0F93}"/>
              </a:ext>
            </a:extLst>
          </p:cNvPr>
          <p:cNvPicPr>
            <a:picLocks noChangeAspect="1"/>
          </p:cNvPicPr>
          <p:nvPr/>
        </p:nvPicPr>
        <p:blipFill>
          <a:blip r:embed="rId3"/>
          <a:stretch>
            <a:fillRect/>
          </a:stretch>
        </p:blipFill>
        <p:spPr>
          <a:xfrm>
            <a:off x="2394857" y="3086019"/>
            <a:ext cx="6473408" cy="14642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9745589" cy="47291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400" dirty="0"/>
              <a:t>This view of data alerts us that “No attempt” must be taken in account.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4AD3496-9155-D72C-F5A0-AF5161E82ED0}"/>
              </a:ext>
            </a:extLst>
          </p:cNvPr>
          <p:cNvPicPr>
            <a:picLocks noChangeAspect="1"/>
          </p:cNvPicPr>
          <p:nvPr/>
        </p:nvPicPr>
        <p:blipFill>
          <a:blip r:embed="rId3"/>
          <a:stretch>
            <a:fillRect/>
          </a:stretch>
        </p:blipFill>
        <p:spPr>
          <a:xfrm>
            <a:off x="4514629" y="2307537"/>
            <a:ext cx="3162741" cy="335326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32857"/>
            <a:ext cx="9745589" cy="4544106"/>
          </a:xfrm>
          <a:prstGeom prst="rect">
            <a:avLst/>
          </a:prstGeom>
        </p:spPr>
        <p:txBody>
          <a:bodyPr lIns="91440" tIns="45720" rIns="91440" bIns="45720" anchor="t">
            <a:normAutofit/>
          </a:bodyPr>
          <a:lstStyle/>
          <a:p>
            <a:pPr>
              <a:lnSpc>
                <a:spcPct val="100000"/>
              </a:lnSpc>
              <a:spcBef>
                <a:spcPts val="1400"/>
              </a:spcBef>
            </a:pPr>
            <a:r>
              <a:rPr lang="en-US" sz="2400" dirty="0"/>
              <a:t>Launch sites are near sea, probably by safety, but not too far from roads and railroads.</a:t>
            </a:r>
          </a:p>
          <a:p>
            <a:pPr>
              <a:lnSpc>
                <a:spcPct val="100000"/>
              </a:lnSpc>
              <a:spcBef>
                <a:spcPts val="1400"/>
              </a:spcBef>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0EADC565-D6FB-A699-E94B-3CBD3E79F800}"/>
              </a:ext>
            </a:extLst>
          </p:cNvPr>
          <p:cNvPicPr>
            <a:picLocks noChangeAspect="1"/>
          </p:cNvPicPr>
          <p:nvPr/>
        </p:nvPicPr>
        <p:blipFill>
          <a:blip r:embed="rId3"/>
          <a:stretch>
            <a:fillRect/>
          </a:stretch>
        </p:blipFill>
        <p:spPr>
          <a:xfrm>
            <a:off x="1359275" y="2414366"/>
            <a:ext cx="8567057" cy="390498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8686"/>
            <a:ext cx="9745589" cy="4718277"/>
          </a:xfrm>
          <a:prstGeom prst="rect">
            <a:avLst/>
          </a:prstGeom>
        </p:spPr>
        <p:txBody>
          <a:bodyPr lIns="91440" tIns="45720" rIns="91440" bIns="45720" anchor="t">
            <a:normAutofit lnSpcReduction="10000"/>
          </a:bodyPr>
          <a:lstStyle/>
          <a:p>
            <a:pPr>
              <a:lnSpc>
                <a:spcPct val="100000"/>
              </a:lnSpc>
              <a:spcBef>
                <a:spcPts val="1400"/>
              </a:spcBef>
            </a:pPr>
            <a:r>
              <a:rPr lang="en-US" sz="2400" dirty="0"/>
              <a:t>Example of KSC LC-39A launch site launch outcomes</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a:t>Green markers indicate successful and red ones indicate failure</a:t>
            </a:r>
            <a:endParaRPr lang="en-US" sz="2200" dirty="0">
              <a:solidFill>
                <a:schemeClr val="accent3">
                  <a:lumMod val="25000"/>
                </a:schemeClr>
              </a:solidFill>
              <a:latin typeface="Abadi"/>
            </a:endParaRP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Outcomes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C3829AA-6FAC-07BD-6699-F2A3F5770B37}"/>
              </a:ext>
            </a:extLst>
          </p:cNvPr>
          <p:cNvPicPr>
            <a:picLocks noChangeAspect="1"/>
          </p:cNvPicPr>
          <p:nvPr/>
        </p:nvPicPr>
        <p:blipFill>
          <a:blip r:embed="rId3"/>
          <a:stretch>
            <a:fillRect/>
          </a:stretch>
        </p:blipFill>
        <p:spPr>
          <a:xfrm>
            <a:off x="1578943" y="2477052"/>
            <a:ext cx="2372056" cy="1838582"/>
          </a:xfrm>
          <a:prstGeom prst="rect">
            <a:avLst/>
          </a:prstGeom>
        </p:spPr>
      </p:pic>
      <p:pic>
        <p:nvPicPr>
          <p:cNvPr id="7" name="Picture 6">
            <a:extLst>
              <a:ext uri="{FF2B5EF4-FFF2-40B4-BE49-F238E27FC236}">
                <a16:creationId xmlns:a16="http://schemas.microsoft.com/office/drawing/2014/main" id="{91280C64-7821-55A4-C690-3095FEB19DB0}"/>
              </a:ext>
            </a:extLst>
          </p:cNvPr>
          <p:cNvPicPr>
            <a:picLocks noChangeAspect="1"/>
          </p:cNvPicPr>
          <p:nvPr/>
        </p:nvPicPr>
        <p:blipFill>
          <a:blip r:embed="rId4"/>
          <a:stretch>
            <a:fillRect/>
          </a:stretch>
        </p:blipFill>
        <p:spPr>
          <a:xfrm>
            <a:off x="8533317" y="2414446"/>
            <a:ext cx="2791215" cy="2029108"/>
          </a:xfrm>
          <a:prstGeom prst="rect">
            <a:avLst/>
          </a:prstGeom>
        </p:spPr>
      </p:pic>
      <p:pic>
        <p:nvPicPr>
          <p:cNvPr id="10" name="Picture 9">
            <a:extLst>
              <a:ext uri="{FF2B5EF4-FFF2-40B4-BE49-F238E27FC236}">
                <a16:creationId xmlns:a16="http://schemas.microsoft.com/office/drawing/2014/main" id="{A97990DE-8133-9AC9-E670-C49E4EF80090}"/>
              </a:ext>
            </a:extLst>
          </p:cNvPr>
          <p:cNvPicPr>
            <a:picLocks noChangeAspect="1"/>
          </p:cNvPicPr>
          <p:nvPr/>
        </p:nvPicPr>
        <p:blipFill>
          <a:blip r:embed="rId5"/>
          <a:stretch>
            <a:fillRect/>
          </a:stretch>
        </p:blipFill>
        <p:spPr>
          <a:xfrm>
            <a:off x="3078478" y="2133347"/>
            <a:ext cx="5272205" cy="2591306"/>
          </a:xfrm>
          <a:prstGeom prst="rect">
            <a:avLst/>
          </a:prstGeom>
        </p:spPr>
      </p:pic>
      <p:cxnSp>
        <p:nvCxnSpPr>
          <p:cNvPr id="12" name="Straight Connector 11">
            <a:extLst>
              <a:ext uri="{FF2B5EF4-FFF2-40B4-BE49-F238E27FC236}">
                <a16:creationId xmlns:a16="http://schemas.microsoft.com/office/drawing/2014/main" id="{3DFE31C6-F1B6-AA85-9D0D-22CF5A736B96}"/>
              </a:ext>
            </a:extLst>
          </p:cNvPr>
          <p:cNvCxnSpPr>
            <a:cxnSpLocks/>
          </p:cNvCxnSpPr>
          <p:nvPr/>
        </p:nvCxnSpPr>
        <p:spPr>
          <a:xfrm>
            <a:off x="8364669" y="2133347"/>
            <a:ext cx="1264503" cy="751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5A1E04-D4E4-0A7E-B539-FF2639A4B95D}"/>
              </a:ext>
            </a:extLst>
          </p:cNvPr>
          <p:cNvCxnSpPr>
            <a:cxnSpLocks/>
          </p:cNvCxnSpPr>
          <p:nvPr/>
        </p:nvCxnSpPr>
        <p:spPr>
          <a:xfrm flipV="1">
            <a:off x="8364669" y="3255701"/>
            <a:ext cx="1485549" cy="1468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9314"/>
            <a:ext cx="10399485" cy="39841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tx1"/>
                </a:solidFill>
              </a:rPr>
              <a:t>• The objective is to evaluate the viability of the new company </a:t>
            </a:r>
            <a:r>
              <a:rPr lang="en-US" sz="2400" dirty="0" err="1">
                <a:solidFill>
                  <a:schemeClr val="tx1"/>
                </a:solidFill>
              </a:rPr>
              <a:t>SpaceY</a:t>
            </a:r>
            <a:r>
              <a:rPr lang="en-US" sz="2400" dirty="0">
                <a:solidFill>
                  <a:schemeClr val="tx1"/>
                </a:solidFill>
              </a:rPr>
              <a:t> to compete with Space X. </a:t>
            </a:r>
          </a:p>
          <a:p>
            <a:pPr marL="0" indent="0">
              <a:spcBef>
                <a:spcPts val="1400"/>
              </a:spcBef>
              <a:buNone/>
            </a:pPr>
            <a:r>
              <a:rPr lang="en-US" sz="2400" dirty="0">
                <a:solidFill>
                  <a:schemeClr val="tx1"/>
                </a:solidFill>
              </a:rPr>
              <a:t>• Desirable answers: </a:t>
            </a:r>
          </a:p>
          <a:p>
            <a:pPr marL="0" indent="0">
              <a:spcBef>
                <a:spcPts val="1400"/>
              </a:spcBef>
              <a:buNone/>
            </a:pPr>
            <a:r>
              <a:rPr lang="en-US" sz="2400" dirty="0">
                <a:solidFill>
                  <a:schemeClr val="tx1"/>
                </a:solidFill>
              </a:rPr>
              <a:t>      • The best way to estimate the total cost for launches, by predicting successful landings of the first stage of rockets; </a:t>
            </a:r>
          </a:p>
          <a:p>
            <a:pPr marL="0" indent="0">
              <a:spcBef>
                <a:spcPts val="1400"/>
              </a:spcBef>
              <a:buNone/>
            </a:pPr>
            <a:r>
              <a:rPr lang="en-US" sz="2400" dirty="0">
                <a:solidFill>
                  <a:schemeClr val="tx1"/>
                </a:solidFill>
              </a:rPr>
              <a:t>      • Where is the best place to make launches.</a:t>
            </a: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515601" cy="4314825"/>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dirty="0"/>
              <a:t>Launch site KSCLC-39A has good logistics aspects, being near railroad and road and relatively far from inhabited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Logistics and Safety</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549EAD47-230E-BDAC-A09D-86A9292C4EB1}"/>
              </a:ext>
            </a:extLst>
          </p:cNvPr>
          <p:cNvPicPr>
            <a:picLocks noChangeAspect="1"/>
          </p:cNvPicPr>
          <p:nvPr/>
        </p:nvPicPr>
        <p:blipFill>
          <a:blip r:embed="rId3"/>
          <a:stretch>
            <a:fillRect/>
          </a:stretch>
        </p:blipFill>
        <p:spPr>
          <a:xfrm>
            <a:off x="2752259" y="1333207"/>
            <a:ext cx="5716828" cy="358319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9571"/>
            <a:ext cx="9745589" cy="470739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dirty="0"/>
              <a:t>The place from where launches are done seems to be a very important factor of success of missions.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Successful Launches by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5413688D-DE4E-EFED-B76B-B1E5F9A6C538}"/>
              </a:ext>
            </a:extLst>
          </p:cNvPr>
          <p:cNvPicPr>
            <a:picLocks noChangeAspect="1"/>
          </p:cNvPicPr>
          <p:nvPr/>
        </p:nvPicPr>
        <p:blipFill>
          <a:blip r:embed="rId3"/>
          <a:stretch>
            <a:fillRect/>
          </a:stretch>
        </p:blipFill>
        <p:spPr>
          <a:xfrm>
            <a:off x="1821918" y="1332526"/>
            <a:ext cx="7641771" cy="38152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24000"/>
            <a:ext cx="10551583" cy="465296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dirty="0"/>
              <a:t>76.9% of launches are successful in this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Ratio for KSCLC-39A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5420866-2CDC-605F-5A01-CDE0049779F7}"/>
              </a:ext>
            </a:extLst>
          </p:cNvPr>
          <p:cNvPicPr>
            <a:picLocks noChangeAspect="1"/>
          </p:cNvPicPr>
          <p:nvPr/>
        </p:nvPicPr>
        <p:blipFill>
          <a:blip r:embed="rId3"/>
          <a:stretch>
            <a:fillRect/>
          </a:stretch>
        </p:blipFill>
        <p:spPr>
          <a:xfrm>
            <a:off x="2556968" y="1828576"/>
            <a:ext cx="7078063" cy="32008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400" dirty="0"/>
              <a:t>Payloads under 6,000kg and FT boosters are the most successful combination.</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CC8A9AB-C43B-E4B6-297D-B7F62B67D6A2}"/>
              </a:ext>
            </a:extLst>
          </p:cNvPr>
          <p:cNvPicPr>
            <a:picLocks noChangeAspect="1"/>
          </p:cNvPicPr>
          <p:nvPr/>
        </p:nvPicPr>
        <p:blipFill>
          <a:blip r:embed="rId3"/>
          <a:stretch>
            <a:fillRect/>
          </a:stretch>
        </p:blipFill>
        <p:spPr>
          <a:xfrm>
            <a:off x="2185442" y="1280812"/>
            <a:ext cx="7821116" cy="42963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13114"/>
            <a:ext cx="11128076" cy="4380588"/>
          </a:xfrm>
          <a:prstGeom prst="rect">
            <a:avLst/>
          </a:prstGeom>
        </p:spPr>
        <p:txBody>
          <a:bodyPr vert="horz" lIns="91440" tIns="45720" rIns="91440" bIns="45720" rtlCol="0" anchor="t">
            <a:normAutofit/>
          </a:bodyPr>
          <a:lstStyle/>
          <a:p>
            <a:pPr>
              <a:lnSpc>
                <a:spcPct val="100000"/>
              </a:lnSpc>
              <a:spcBef>
                <a:spcPts val="1400"/>
              </a:spcBef>
            </a:pPr>
            <a:r>
              <a:rPr lang="en-US" sz="2400" dirty="0"/>
              <a:t>Four classification models were tested, and their accuracies are plotted beside;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The model with the highest classification accuracy is Decision Tree Classifier, which has accuracies over than 87%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1E377BF-5BA9-5253-67FD-0FDE5657989C}"/>
              </a:ext>
            </a:extLst>
          </p:cNvPr>
          <p:cNvPicPr>
            <a:picLocks noChangeAspect="1"/>
          </p:cNvPicPr>
          <p:nvPr/>
        </p:nvPicPr>
        <p:blipFill>
          <a:blip r:embed="rId3"/>
          <a:stretch>
            <a:fillRect/>
          </a:stretch>
        </p:blipFill>
        <p:spPr>
          <a:xfrm>
            <a:off x="5425607" y="2737217"/>
            <a:ext cx="4553585" cy="3581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9314"/>
            <a:ext cx="9477960" cy="4279674"/>
          </a:xfrm>
          <a:prstGeom prst="rect">
            <a:avLst/>
          </a:prstGeom>
        </p:spPr>
        <p:txBody>
          <a:bodyPr>
            <a:normAutofit/>
          </a:bodyPr>
          <a:lstStyle/>
          <a:p>
            <a:pPr>
              <a:lnSpc>
                <a:spcPct val="100000"/>
              </a:lnSpc>
              <a:spcBef>
                <a:spcPts val="1400"/>
              </a:spcBef>
            </a:pPr>
            <a:r>
              <a:rPr lang="en-US" sz="2400" dirty="0"/>
              <a:t>Confusion matrix of Decision Tree Classifier proves its accuracy by showing the big numbers of true positive and true negative compared to the false ones.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Confusion Matrix of Decision Tree Classifier</a:t>
            </a:r>
            <a:endParaRPr lang="en-US" dirty="0">
              <a:solidFill>
                <a:srgbClr val="0B49CB"/>
              </a:solidFill>
            </a:endParaRPr>
          </a:p>
        </p:txBody>
      </p:sp>
      <p:pic>
        <p:nvPicPr>
          <p:cNvPr id="3" name="Picture 2">
            <a:extLst>
              <a:ext uri="{FF2B5EF4-FFF2-40B4-BE49-F238E27FC236}">
                <a16:creationId xmlns:a16="http://schemas.microsoft.com/office/drawing/2014/main" id="{F72183D5-1FBB-1DB3-BB71-65F5EAFEC245}"/>
              </a:ext>
            </a:extLst>
          </p:cNvPr>
          <p:cNvPicPr>
            <a:picLocks noChangeAspect="1"/>
          </p:cNvPicPr>
          <p:nvPr/>
        </p:nvPicPr>
        <p:blipFill>
          <a:blip r:embed="rId3"/>
          <a:stretch>
            <a:fillRect/>
          </a:stretch>
        </p:blipFill>
        <p:spPr>
          <a:xfrm>
            <a:off x="3936946" y="2434120"/>
            <a:ext cx="4181729" cy="326218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05560" cy="4351338"/>
          </a:xfrm>
          <a:prstGeom prst="rect">
            <a:avLst/>
          </a:prstGeom>
        </p:spPr>
        <p:txBody>
          <a:bodyPr>
            <a:normAutofit/>
          </a:bodyPr>
          <a:lstStyle/>
          <a:p>
            <a:pPr>
              <a:lnSpc>
                <a:spcPct val="100000"/>
              </a:lnSpc>
              <a:spcBef>
                <a:spcPts val="1400"/>
              </a:spcBef>
            </a:pPr>
            <a:r>
              <a:rPr lang="en-US" sz="2400" dirty="0"/>
              <a:t>Different data sources were analyzed, refining conclusions along the process; </a:t>
            </a:r>
          </a:p>
          <a:p>
            <a:pPr marL="0" indent="0">
              <a:lnSpc>
                <a:spcPct val="100000"/>
              </a:lnSpc>
              <a:spcBef>
                <a:spcPts val="1400"/>
              </a:spcBef>
              <a:buNone/>
            </a:pPr>
            <a:r>
              <a:rPr lang="en-US" sz="2400" dirty="0"/>
              <a:t>• The best launch site is KSCLC-39A; </a:t>
            </a:r>
          </a:p>
          <a:p>
            <a:pPr marL="0" indent="0">
              <a:lnSpc>
                <a:spcPct val="100000"/>
              </a:lnSpc>
              <a:spcBef>
                <a:spcPts val="1400"/>
              </a:spcBef>
              <a:buNone/>
            </a:pPr>
            <a:r>
              <a:rPr lang="en-US" sz="2400" dirty="0"/>
              <a:t>• Launches above 7,000kg are less risky; </a:t>
            </a:r>
          </a:p>
          <a:p>
            <a:pPr marL="0" indent="0">
              <a:lnSpc>
                <a:spcPct val="100000"/>
              </a:lnSpc>
              <a:spcBef>
                <a:spcPts val="1400"/>
              </a:spcBef>
              <a:buNone/>
            </a:pPr>
            <a:r>
              <a:rPr lang="en-US" sz="2400" dirty="0"/>
              <a:t>• Although most of mission outcomes are successful, successful landing outcomes seem to improve over time, according the evolution of processes and rockets; </a:t>
            </a:r>
          </a:p>
          <a:p>
            <a:pPr marL="0" indent="0">
              <a:lnSpc>
                <a:spcPct val="100000"/>
              </a:lnSpc>
              <a:spcBef>
                <a:spcPts val="1400"/>
              </a:spcBef>
              <a:buNone/>
            </a:pPr>
            <a:r>
              <a:rPr lang="en-US" sz="2400" dirty="0"/>
              <a:t>• Decision Tree Classifier can be used to predict successful landings and increase profits.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t>As an improvement for model tests, it’s important to set a value to </a:t>
            </a:r>
            <a:r>
              <a:rPr lang="en-US" sz="2400" dirty="0" err="1"/>
              <a:t>np.random.seed</a:t>
            </a:r>
            <a:r>
              <a:rPr lang="en-US" sz="2400" dirty="0"/>
              <a:t> variable; </a:t>
            </a:r>
          </a:p>
          <a:p>
            <a:pPr>
              <a:lnSpc>
                <a:spcPct val="100000"/>
              </a:lnSpc>
              <a:spcBef>
                <a:spcPts val="1400"/>
              </a:spcBef>
            </a:pPr>
            <a:r>
              <a:rPr lang="en-US" sz="2400" dirty="0"/>
              <a:t>• Folium didn’t show maps on </a:t>
            </a:r>
            <a:r>
              <a:rPr lang="en-US" sz="2400" dirty="0" err="1"/>
              <a:t>Github</a:t>
            </a:r>
            <a:r>
              <a:rPr lang="en-US" sz="2400" dirty="0"/>
              <a:t>, so I took screenshots.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marL="457200" lvl="1" indent="0">
              <a:lnSpc>
                <a:spcPct val="120000"/>
              </a:lnSpc>
              <a:spcBef>
                <a:spcPts val="1400"/>
              </a:spcBef>
              <a:buNone/>
            </a:pPr>
            <a:r>
              <a:rPr lang="en-US" sz="2000" dirty="0"/>
              <a:t>• Data from Space X was obtained from 2 sources: </a:t>
            </a:r>
          </a:p>
          <a:p>
            <a:pPr marL="457200" lvl="1" indent="0">
              <a:lnSpc>
                <a:spcPct val="120000"/>
              </a:lnSpc>
              <a:spcBef>
                <a:spcPts val="1400"/>
              </a:spcBef>
              <a:buNone/>
            </a:pPr>
            <a:r>
              <a:rPr lang="en-US" sz="2000" dirty="0"/>
              <a:t>• SpaceX API (https://api.spacexdata.com/v 4/rockets/) </a:t>
            </a:r>
          </a:p>
          <a:p>
            <a:pPr marL="457200" lvl="1" indent="0">
              <a:lnSpc>
                <a:spcPct val="120000"/>
              </a:lnSpc>
              <a:spcBef>
                <a:spcPts val="1400"/>
              </a:spcBef>
              <a:buNone/>
            </a:pPr>
            <a:r>
              <a:rPr lang="en-US" sz="2000" dirty="0"/>
              <a:t>• Web Scraping (</a:t>
            </a:r>
            <a:r>
              <a:rPr lang="en-US" sz="2000" dirty="0">
                <a:hlinkClick r:id="rId4"/>
              </a:rPr>
              <a:t>https://en.wikipedia.org/wiki/List_of_Falcon/_9/_and_Falcon_Heavy_launches</a:t>
            </a:r>
            <a:r>
              <a:rPr lang="en-US" sz="2000" dirty="0"/>
              <a:t>)</a:t>
            </a:r>
          </a:p>
          <a:p>
            <a:pPr>
              <a:lnSpc>
                <a:spcPct val="120000"/>
              </a:lnSpc>
              <a:spcBef>
                <a:spcPts val="1400"/>
              </a:spcBef>
            </a:pPr>
            <a:r>
              <a:rPr lang="en-US" sz="2000" dirty="0">
                <a:solidFill>
                  <a:schemeClr val="accent3">
                    <a:lumMod val="25000"/>
                  </a:schemeClr>
                </a:solidFill>
                <a:latin typeface="Abadi"/>
              </a:rPr>
              <a:t>Perform data wrangling</a:t>
            </a:r>
          </a:p>
          <a:p>
            <a:pPr marL="457200" lvl="1" indent="0">
              <a:lnSpc>
                <a:spcPct val="120000"/>
              </a:lnSpc>
              <a:spcBef>
                <a:spcPts val="1400"/>
              </a:spcBef>
              <a:buNone/>
            </a:pPr>
            <a:r>
              <a:rPr lang="en-US" sz="2000" dirty="0"/>
              <a:t>• Collected data was enriched by creating a landing outcome label based on outcome data after summarizing and analyzing features</a:t>
            </a: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197628F-4646-F486-C990-F7EFFB0250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2EB426-CEB9-9F67-3904-63BD1D99E8AD}"/>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A4E0E0A9-AA55-7743-1EC0-86A34B0F9E82}"/>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lvl="1">
              <a:lnSpc>
                <a:spcPct val="120000"/>
              </a:lnSpc>
              <a:spcBef>
                <a:spcPts val="1400"/>
              </a:spcBef>
            </a:pPr>
            <a:r>
              <a:rPr lang="en-US" sz="2000" dirty="0"/>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721E78A6-75BB-1BA9-7E30-35670D097D8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3675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400" dirty="0"/>
              <a:t>Data sets were collected from Space XAPI (https://api.spacexdata.com/v 4/rockets/) and from Wikipedia </a:t>
            </a:r>
          </a:p>
          <a:p>
            <a:pPr>
              <a:lnSpc>
                <a:spcPct val="100000"/>
              </a:lnSpc>
              <a:spcBef>
                <a:spcPts val="1400"/>
              </a:spcBef>
            </a:pPr>
            <a:r>
              <a:rPr lang="en-US" sz="2400" dirty="0"/>
              <a:t>(https://en.wikipedia.org/wiki/List_of_Falcon/_     9/_</a:t>
            </a:r>
            <a:r>
              <a:rPr lang="en-US" sz="2400" dirty="0" err="1"/>
              <a:t>and_Falcon_Heavy_launches</a:t>
            </a:r>
            <a:r>
              <a:rPr lang="en-US" sz="2400" dirty="0"/>
              <a:t>), using web scraping technics.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pic>
        <p:nvPicPr>
          <p:cNvPr id="7" name="Content Placeholder 6">
            <a:extLst>
              <a:ext uri="{FF2B5EF4-FFF2-40B4-BE49-F238E27FC236}">
                <a16:creationId xmlns:a16="http://schemas.microsoft.com/office/drawing/2014/main" id="{95F484C2-6B15-1EC3-768D-C67B80AA2859}"/>
              </a:ext>
            </a:extLst>
          </p:cNvPr>
          <p:cNvPicPr>
            <a:picLocks noGrp="1" noChangeAspect="1"/>
          </p:cNvPicPr>
          <p:nvPr>
            <p:ph idx="4294967295"/>
          </p:nvPr>
        </p:nvPicPr>
        <p:blipFill>
          <a:blip r:embed="rId3"/>
          <a:stretch>
            <a:fillRect/>
          </a:stretch>
        </p:blipFill>
        <p:spPr>
          <a:xfrm>
            <a:off x="7135076" y="1792288"/>
            <a:ext cx="3011373"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400" dirty="0"/>
              <a:t>SpaceX offers a public API from where data can be obtained and then used;</a:t>
            </a:r>
          </a:p>
          <a:p>
            <a:pPr>
              <a:lnSpc>
                <a:spcPct val="100000"/>
              </a:lnSpc>
              <a:spcBef>
                <a:spcPts val="1400"/>
              </a:spcBef>
            </a:pPr>
            <a:r>
              <a:rPr lang="en-US" sz="2400" dirty="0"/>
              <a:t>This API was used according to the flowchart beside and then data is persisted.</a:t>
            </a:r>
            <a:endParaRPr lang="en-US" sz="2200" dirty="0">
              <a:solidFill>
                <a:schemeClr val="accent3">
                  <a:lumMod val="25000"/>
                </a:schemeClr>
              </a:solidFill>
              <a:latin typeface="Abadi"/>
            </a:endParaRPr>
          </a:p>
          <a:p>
            <a:pPr>
              <a:lnSpc>
                <a:spcPct val="100000"/>
              </a:lnSpc>
              <a:spcBef>
                <a:spcPts val="1400"/>
              </a:spcBef>
            </a:pPr>
            <a:r>
              <a:rPr lang="en-US" sz="1800" dirty="0">
                <a:hlinkClick r:id="rId4"/>
              </a:rPr>
              <a:t>Source Code - </a:t>
            </a:r>
            <a:r>
              <a:rPr lang="en-US" sz="1800" dirty="0">
                <a:hlinkClick r:id="rId4"/>
              </a:rPr>
              <a:t>Applied-Data-Science-Capstone/</a:t>
            </a:r>
            <a:r>
              <a:rPr lang="en-US" sz="1800" dirty="0" err="1">
                <a:hlinkClick r:id="rId4"/>
              </a:rPr>
              <a:t>jupyter</a:t>
            </a:r>
            <a:r>
              <a:rPr lang="en-US" sz="1800" dirty="0">
                <a:hlinkClick r:id="rId4"/>
              </a:rPr>
              <a:t>-labs-</a:t>
            </a:r>
            <a:r>
              <a:rPr lang="en-US" sz="1800" dirty="0" err="1">
                <a:hlinkClick r:id="rId4"/>
              </a:rPr>
              <a:t>spacex</a:t>
            </a:r>
            <a:r>
              <a:rPr lang="en-US" sz="1800" dirty="0">
                <a:hlinkClick r:id="rId4"/>
              </a:rPr>
              <a:t>-data-collection-</a:t>
            </a:r>
            <a:r>
              <a:rPr lang="en-US" sz="1800" dirty="0" err="1">
                <a:hlinkClick r:id="rId4"/>
              </a:rPr>
              <a:t>api.ipynb</a:t>
            </a:r>
            <a:r>
              <a:rPr lang="en-US" sz="1800" dirty="0">
                <a:hlinkClick r:id="rId4"/>
              </a:rPr>
              <a:t> at main · </a:t>
            </a:r>
            <a:r>
              <a:rPr lang="en-US" sz="1800" dirty="0" err="1">
                <a:hlinkClick r:id="rId4"/>
              </a:rPr>
              <a:t>JOSHcaleb</a:t>
            </a:r>
            <a:r>
              <a:rPr lang="en-US" sz="1800" dirty="0">
                <a:hlinkClick r:id="rId4"/>
              </a:rPr>
              <a:t>/Applied-Data-Science-Capstone</a:t>
            </a:r>
            <a:endParaRPr lang="en-US" sz="18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284</TotalTime>
  <Words>2181</Words>
  <Application>Microsoft Office PowerPoint</Application>
  <PresentationFormat>Widescreen</PresentationFormat>
  <Paragraphs>311</Paragraphs>
  <Slides>50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 Unicode MS</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Stanislaus mangalathas Joshua</cp:lastModifiedBy>
  <cp:revision>203</cp:revision>
  <dcterms:created xsi:type="dcterms:W3CDTF">2021-04-29T18:58:34Z</dcterms:created>
  <dcterms:modified xsi:type="dcterms:W3CDTF">2025-06-04T14:59:18Z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